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69" r:id="rId17"/>
    <p:sldId id="270" r:id="rId18"/>
    <p:sldId id="273" r:id="rId19"/>
    <p:sldId id="271" r:id="rId20"/>
  </p:sldIdLst>
  <p:sldSz cx="18288000" cy="10287000"/>
  <p:notesSz cx="6858000" cy="9144000"/>
  <p:embeddedFontLst>
    <p:embeddedFont>
      <p:font typeface="Aileron Heavy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Caladea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Garet Book" panose="020B0604020202020204" charset="0"/>
      <p:regular r:id="rId34"/>
    </p:embeddedFont>
    <p:embeddedFont>
      <p:font typeface="Imprint MT Shadow" panose="04020605060303030202" pitchFamily="82" charset="0"/>
      <p:regular r:id="rId35"/>
    </p:embeddedFont>
    <p:embeddedFont>
      <p:font typeface="Laguna" panose="020B0604020202020204" charset="-52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EA83A7-96F1-D8C6-D502-4E423F848196}"/>
              </a:ext>
            </a:extLst>
          </p:cNvPr>
          <p:cNvSpPr txBox="1"/>
          <p:nvPr/>
        </p:nvSpPr>
        <p:spPr>
          <a:xfrm>
            <a:off x="3337907" y="507917"/>
            <a:ext cx="112242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M.Sc. (Integrated) Five Years Program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AIML/Data Science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Semester-VII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AIML &amp; Data Science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Emerging Science and Technology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Gujarat University</a:t>
            </a:r>
          </a:p>
          <a:p>
            <a:pPr algn="ctr"/>
            <a:endParaRPr lang="en-IN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11C2F-F031-2A98-DD5D-BFED0117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8" y="507917"/>
            <a:ext cx="1886807" cy="195444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0C7256-C2CD-3677-302B-2710C7D96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89240"/>
              </p:ext>
            </p:extLst>
          </p:nvPr>
        </p:nvGraphicFramePr>
        <p:xfrm>
          <a:off x="2791701" y="4523824"/>
          <a:ext cx="12771764" cy="348301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54087">
                  <a:extLst>
                    <a:ext uri="{9D8B030D-6E8A-4147-A177-3AD203B41FA5}">
                      <a16:colId xmlns:a16="http://schemas.microsoft.com/office/drawing/2014/main" val="763131044"/>
                    </a:ext>
                  </a:extLst>
                </a:gridCol>
                <a:gridCol w="2051894">
                  <a:extLst>
                    <a:ext uri="{9D8B030D-6E8A-4147-A177-3AD203B41FA5}">
                      <a16:colId xmlns:a16="http://schemas.microsoft.com/office/drawing/2014/main" val="2660158007"/>
                    </a:ext>
                  </a:extLst>
                </a:gridCol>
                <a:gridCol w="2423138">
                  <a:extLst>
                    <a:ext uri="{9D8B030D-6E8A-4147-A177-3AD203B41FA5}">
                      <a16:colId xmlns:a16="http://schemas.microsoft.com/office/drawing/2014/main" val="1976341494"/>
                    </a:ext>
                  </a:extLst>
                </a:gridCol>
                <a:gridCol w="6742645">
                  <a:extLst>
                    <a:ext uri="{9D8B030D-6E8A-4147-A177-3AD203B41FA5}">
                      <a16:colId xmlns:a16="http://schemas.microsoft.com/office/drawing/2014/main" val="4276151609"/>
                    </a:ext>
                  </a:extLst>
                </a:gridCol>
              </a:tblGrid>
              <a:tr h="946064">
                <a:tc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Name</a:t>
                      </a:r>
                    </a:p>
                  </a:txBody>
                  <a:tcPr marL="137160" marR="137160" marT="68580" marB="68580"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latin typeface="Times New Roman"/>
                          <a:cs typeface="Times New Roman"/>
                        </a:rPr>
                        <a:t>ZEEL RATHI</a:t>
                      </a: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2700" b="1" dirty="0">
                        <a:latin typeface="Times New Roman"/>
                        <a:cs typeface="Times New Roman"/>
                      </a:endParaRP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2700" b="1" dirty="0">
                        <a:latin typeface="Times New Roman"/>
                        <a:cs typeface="Times New Roman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994401710"/>
                  </a:ext>
                </a:extLst>
              </a:tr>
              <a:tr h="788417">
                <a:tc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Roll No.</a:t>
                      </a:r>
                    </a:p>
                  </a:txBody>
                  <a:tcPr marL="137160" marR="137160" marT="68580" marB="68580"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26</a:t>
                      </a: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26</a:t>
                      </a: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2700" b="1" dirty="0">
                        <a:latin typeface="Times New Roman"/>
                        <a:cs typeface="Times New Roman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8101664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Subject Code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CC – 406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Subject Name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PROJECT – II :Project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2037836221"/>
                  </a:ext>
                </a:extLst>
              </a:tr>
              <a:tr h="788417">
                <a:tc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Topic</a:t>
                      </a:r>
                    </a:p>
                  </a:txBody>
                  <a:tcPr marL="137160" marR="137160" marT="68580" marB="68580"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IN" sz="2700" b="1" dirty="0">
                          <a:latin typeface="Times New Roman"/>
                          <a:cs typeface="Times New Roman"/>
                        </a:rPr>
                        <a:t>YOGA POSE DETECTION AND CLASSIFICATION</a:t>
                      </a: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b="1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IN" b="1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4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493152" y="6808516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4501" b="21525"/>
          <a:stretch>
            <a:fillRect/>
          </a:stretch>
        </p:blipFill>
        <p:spPr>
          <a:xfrm>
            <a:off x="1800731" y="5379551"/>
            <a:ext cx="13708378" cy="387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22474" y="390855"/>
            <a:ext cx="12843052" cy="111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3"/>
              </a:lnSpc>
            </a:pPr>
            <a:r>
              <a:rPr lang="en-US" sz="6245">
                <a:solidFill>
                  <a:srgbClr val="000000"/>
                </a:solidFill>
                <a:latin typeface="Canva Sans"/>
              </a:rPr>
              <a:t>MAIN LIBRARY USED : MEDIAPIPE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003" y="1922435"/>
            <a:ext cx="17956997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MediaPipe provides a robust solution capable of predicting thirty-three 3D landmarks on a human body in real-time.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003" y="3541050"/>
            <a:ext cx="16647833" cy="167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542" lvl="1" indent="-340271">
              <a:lnSpc>
                <a:spcPts val="4412"/>
              </a:lnSpc>
              <a:buFont typeface="Arial"/>
              <a:buChar char="•"/>
            </a:pPr>
            <a:r>
              <a:rPr lang="en-US" sz="3152">
                <a:solidFill>
                  <a:srgbClr val="000000"/>
                </a:solidFill>
                <a:latin typeface="Canva Sans"/>
              </a:rPr>
              <a:t> It utilizes a two-step machine learning pipeline, by using a detector it first localizes the person within the frame and then uses the pose landmarks detector to predict the landmarks within the region of interest.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505394" y="6177214"/>
            <a:ext cx="8152089" cy="74258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83201" y="288145"/>
            <a:ext cx="9263847" cy="12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6"/>
              </a:lnSpc>
            </a:pPr>
            <a:r>
              <a:rPr lang="en-US" sz="7218">
                <a:solidFill>
                  <a:srgbClr val="000000"/>
                </a:solidFill>
                <a:latin typeface="Canva Sans"/>
              </a:rPr>
              <a:t>LITERATURE SURVEY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1862" y="2650193"/>
            <a:ext cx="17226524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 2018 Chen HT et al proposed a system of tracking human pose using Kinetic console sensors in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 "Computer-assisted yoga training system"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--&gt; Feature based approach was used.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330" y="5521220"/>
            <a:ext cx="17904670" cy="35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 2017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"Multi-Modal Posture Recognition System for Healthcare Applications"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was made.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--&gt; used a combination of 3D depth mapping techniques.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--&gt;capture the posture parameters of the person in real-time and then to predict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  their pose it is compared with existing data parameters of known poses.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3757023" y="-5295251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3798758" y="6595630"/>
            <a:ext cx="9616527" cy="87597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0187" y="2728753"/>
            <a:ext cx="17107627" cy="35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--&gt; In 2014 Alexander Toshev and Christian Szegedy presented the paper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      "DeepPose: Human Pose Estimation via Deep Neural Networks"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 marL="734059" lvl="1" indent="-36703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able to fully capture the context of each body and their relation with adjacent joints.</a:t>
            </a:r>
          </a:p>
          <a:p>
            <a:pPr marL="734059" lvl="1" indent="-36703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methos is much faster and easier to formulate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797781" y="6279248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747448" y="2392441"/>
            <a:ext cx="2284051" cy="64754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86358" y="104775"/>
            <a:ext cx="669059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Canva Sans"/>
              </a:rPr>
              <a:t>WORKFLOW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5504" y="2418006"/>
            <a:ext cx="10302859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DM Sans"/>
              </a:rPr>
              <a:t>Data Collection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2798" y="6003124"/>
            <a:ext cx="10302859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DM Sans"/>
              </a:rPr>
              <a:t>Pose Identification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1500" y="7338939"/>
            <a:ext cx="8245458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DM Sans"/>
              </a:rPr>
              <a:t>Error estimation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6440" y="4232751"/>
            <a:ext cx="10302859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DM Sans"/>
              </a:rPr>
              <a:t>Pose Extraction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797781" y="6279248"/>
            <a:ext cx="8152089" cy="7425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548F6-5DA2-D238-42F8-72AC34E76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00100"/>
            <a:ext cx="92202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4076044" y="-5037615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3798758" y="6595630"/>
            <a:ext cx="9616527" cy="8759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76781" y="2986976"/>
            <a:ext cx="2320981" cy="41403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81044" y="344234"/>
            <a:ext cx="9925911" cy="8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4646">
                <a:solidFill>
                  <a:srgbClr val="000000"/>
                </a:solidFill>
                <a:latin typeface="Canva Sans"/>
              </a:rPr>
              <a:t>PROPOSED METHODOLOGY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8600" y="3162300"/>
            <a:ext cx="6963414" cy="4038601"/>
            <a:chOff x="-63333" y="-1903836"/>
            <a:chExt cx="5844181" cy="4990779"/>
          </a:xfrm>
        </p:grpSpPr>
        <p:sp>
          <p:nvSpPr>
            <p:cNvPr id="11" name="Freeform 11"/>
            <p:cNvSpPr/>
            <p:nvPr/>
          </p:nvSpPr>
          <p:spPr>
            <a:xfrm>
              <a:off x="-63332" y="-1903836"/>
              <a:ext cx="5780848" cy="4844224"/>
            </a:xfrm>
            <a:custGeom>
              <a:avLst/>
              <a:gdLst/>
              <a:ahLst/>
              <a:cxnLst/>
              <a:rect l="l" t="t" r="r" b="b"/>
              <a:pathLst>
                <a:path w="5780848" h="2985343">
                  <a:moveTo>
                    <a:pt x="0" y="0"/>
                  </a:moveTo>
                  <a:lnTo>
                    <a:pt x="5780848" y="0"/>
                  </a:lnTo>
                  <a:lnTo>
                    <a:pt x="5780848" y="2985343"/>
                  </a:lnTo>
                  <a:lnTo>
                    <a:pt x="0" y="2985343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780848" cy="3086943"/>
            </a:xfrm>
            <a:custGeom>
              <a:avLst/>
              <a:gdLst/>
              <a:ahLst/>
              <a:cxnLst/>
              <a:rect l="l" t="t" r="r" b="b"/>
              <a:pathLst>
                <a:path w="5780848" h="3086943">
                  <a:moveTo>
                    <a:pt x="0" y="2985343"/>
                  </a:moveTo>
                  <a:lnTo>
                    <a:pt x="5780848" y="2985343"/>
                  </a:lnTo>
                  <a:lnTo>
                    <a:pt x="5653848" y="3086943"/>
                  </a:lnTo>
                  <a:cubicBezTo>
                    <a:pt x="5653848" y="3086943"/>
                    <a:pt x="4650548" y="3010743"/>
                    <a:pt x="4548948" y="3010743"/>
                  </a:cubicBezTo>
                  <a:lnTo>
                    <a:pt x="1231900" y="3010743"/>
                  </a:lnTo>
                  <a:cubicBezTo>
                    <a:pt x="1130300" y="3010743"/>
                    <a:pt x="127000" y="3086943"/>
                    <a:pt x="127000" y="3086943"/>
                  </a:cubicBezTo>
                  <a:lnTo>
                    <a:pt x="0" y="2985343"/>
                  </a:lnTo>
                  <a:lnTo>
                    <a:pt x="0" y="0"/>
                  </a:lnTo>
                  <a:lnTo>
                    <a:pt x="5780848" y="0"/>
                  </a:lnTo>
                  <a:lnTo>
                    <a:pt x="5780848" y="2985343"/>
                  </a:lnTo>
                  <a:lnTo>
                    <a:pt x="12700" y="2985343"/>
                  </a:lnTo>
                  <a:lnTo>
                    <a:pt x="12700" y="2972643"/>
                  </a:lnTo>
                  <a:lnTo>
                    <a:pt x="5768148" y="2972643"/>
                  </a:lnTo>
                  <a:lnTo>
                    <a:pt x="5768148" y="12700"/>
                  </a:lnTo>
                  <a:lnTo>
                    <a:pt x="12700" y="12700"/>
                  </a:lnTo>
                  <a:lnTo>
                    <a:pt x="12700" y="2985343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63333" y="-1389726"/>
              <a:ext cx="5780848" cy="2013972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>
                <a:lnSpc>
                  <a:spcPts val="2674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STEP 1 : POSE EXTRACTION</a:t>
              </a:r>
            </a:p>
            <a:p>
              <a:pPr>
                <a:lnSpc>
                  <a:spcPts val="2674"/>
                </a:lnSpc>
              </a:pPr>
              <a:endParaRPr lang="en-US" sz="2800" dirty="0">
                <a:solidFill>
                  <a:srgbClr val="000000"/>
                </a:solidFill>
                <a:latin typeface="Arimo"/>
              </a:endParaRPr>
            </a:p>
            <a:p>
              <a:pPr marL="412376" lvl="1" indent="-206188">
                <a:lnSpc>
                  <a:spcPts val="2674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processed by the model to extract main body points from the data.</a:t>
              </a:r>
            </a:p>
            <a:p>
              <a:pPr marL="412376" lvl="1" indent="-206188">
                <a:lnSpc>
                  <a:spcPts val="2674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each particular point is labelled with a index value</a:t>
              </a:r>
            </a:p>
            <a:p>
              <a:pPr marL="412376" lvl="1" indent="-206188">
                <a:lnSpc>
                  <a:spcPts val="2674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each point have its own x, y and z coordinates</a:t>
              </a:r>
            </a:p>
            <a:p>
              <a:pPr marL="412376" lvl="1" indent="-206188">
                <a:lnSpc>
                  <a:spcPts val="2674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providing the value of the joint.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62401" y="7765794"/>
            <a:ext cx="9601200" cy="2521206"/>
            <a:chOff x="0" y="-47624"/>
            <a:chExt cx="5780848" cy="1817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80848" cy="1668306"/>
            </a:xfrm>
            <a:custGeom>
              <a:avLst/>
              <a:gdLst/>
              <a:ahLst/>
              <a:cxnLst/>
              <a:rect l="l" t="t" r="r" b="b"/>
              <a:pathLst>
                <a:path w="5780848" h="1668306">
                  <a:moveTo>
                    <a:pt x="0" y="0"/>
                  </a:moveTo>
                  <a:lnTo>
                    <a:pt x="5780848" y="0"/>
                  </a:lnTo>
                  <a:lnTo>
                    <a:pt x="5780848" y="1668306"/>
                  </a:lnTo>
                  <a:lnTo>
                    <a:pt x="0" y="1668306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780848" cy="1769906"/>
            </a:xfrm>
            <a:custGeom>
              <a:avLst/>
              <a:gdLst/>
              <a:ahLst/>
              <a:cxnLst/>
              <a:rect l="l" t="t" r="r" b="b"/>
              <a:pathLst>
                <a:path w="5780848" h="1769906">
                  <a:moveTo>
                    <a:pt x="0" y="1668306"/>
                  </a:moveTo>
                  <a:lnTo>
                    <a:pt x="5780848" y="1668306"/>
                  </a:lnTo>
                  <a:lnTo>
                    <a:pt x="5653848" y="1769906"/>
                  </a:lnTo>
                  <a:cubicBezTo>
                    <a:pt x="5653848" y="1769906"/>
                    <a:pt x="4650548" y="1693706"/>
                    <a:pt x="4548948" y="1693706"/>
                  </a:cubicBezTo>
                  <a:lnTo>
                    <a:pt x="1231900" y="1693706"/>
                  </a:lnTo>
                  <a:cubicBezTo>
                    <a:pt x="1130300" y="1693706"/>
                    <a:pt x="127000" y="1769906"/>
                    <a:pt x="127000" y="1769906"/>
                  </a:cubicBezTo>
                  <a:lnTo>
                    <a:pt x="0" y="1668306"/>
                  </a:lnTo>
                  <a:lnTo>
                    <a:pt x="0" y="0"/>
                  </a:lnTo>
                  <a:lnTo>
                    <a:pt x="5780848" y="0"/>
                  </a:lnTo>
                  <a:lnTo>
                    <a:pt x="5780848" y="1668306"/>
                  </a:lnTo>
                  <a:lnTo>
                    <a:pt x="12700" y="1668306"/>
                  </a:lnTo>
                  <a:lnTo>
                    <a:pt x="12700" y="1655606"/>
                  </a:lnTo>
                  <a:lnTo>
                    <a:pt x="5768148" y="1655606"/>
                  </a:lnTo>
                  <a:lnTo>
                    <a:pt x="5768148" y="12700"/>
                  </a:lnTo>
                  <a:lnTo>
                    <a:pt x="12700" y="12700"/>
                  </a:lnTo>
                  <a:lnTo>
                    <a:pt x="12700" y="166830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4"/>
              <a:ext cx="5780847" cy="1715930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 algn="ctr">
                <a:lnSpc>
                  <a:spcPts val="2674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STEP 3: ERROR ESTIMATION AND FEEDBACK </a:t>
              </a:r>
            </a:p>
            <a:p>
              <a:pPr>
                <a:lnSpc>
                  <a:spcPts val="2674"/>
                </a:lnSpc>
              </a:pPr>
              <a:endParaRPr lang="en-US" sz="2800" dirty="0">
                <a:solidFill>
                  <a:srgbClr val="000000"/>
                </a:solidFill>
                <a:latin typeface="Arimo"/>
              </a:endParaRPr>
            </a:p>
            <a:p>
              <a:pPr marL="412376" lvl="1" indent="-206188">
                <a:lnSpc>
                  <a:spcPts val="2674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if any inconsistency is detected, a message appears directs the user to do adjustments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04938" y="3353769"/>
            <a:ext cx="7779000" cy="4027490"/>
            <a:chOff x="405888" y="-1"/>
            <a:chExt cx="7613731" cy="4039320"/>
          </a:xfrm>
        </p:grpSpPr>
        <p:sp>
          <p:nvSpPr>
            <p:cNvPr id="19" name="Freeform 19"/>
            <p:cNvSpPr/>
            <p:nvPr/>
          </p:nvSpPr>
          <p:spPr>
            <a:xfrm>
              <a:off x="405888" y="0"/>
              <a:ext cx="7613731" cy="3542643"/>
            </a:xfrm>
            <a:custGeom>
              <a:avLst/>
              <a:gdLst/>
              <a:ahLst/>
              <a:cxnLst/>
              <a:rect l="l" t="t" r="r" b="b"/>
              <a:pathLst>
                <a:path w="5780848" h="3314602">
                  <a:moveTo>
                    <a:pt x="0" y="0"/>
                  </a:moveTo>
                  <a:lnTo>
                    <a:pt x="5780848" y="0"/>
                  </a:lnTo>
                  <a:lnTo>
                    <a:pt x="5780848" y="3314602"/>
                  </a:lnTo>
                  <a:lnTo>
                    <a:pt x="0" y="3314602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05888" y="-1"/>
              <a:ext cx="7613731" cy="3613060"/>
            </a:xfrm>
            <a:custGeom>
              <a:avLst/>
              <a:gdLst/>
              <a:ahLst/>
              <a:cxnLst/>
              <a:rect l="l" t="t" r="r" b="b"/>
              <a:pathLst>
                <a:path w="5780848" h="3416202">
                  <a:moveTo>
                    <a:pt x="0" y="3314602"/>
                  </a:moveTo>
                  <a:lnTo>
                    <a:pt x="5780848" y="3314602"/>
                  </a:lnTo>
                  <a:lnTo>
                    <a:pt x="5653848" y="3416202"/>
                  </a:lnTo>
                  <a:cubicBezTo>
                    <a:pt x="5653848" y="3416202"/>
                    <a:pt x="4650548" y="3340002"/>
                    <a:pt x="4548948" y="3340002"/>
                  </a:cubicBezTo>
                  <a:lnTo>
                    <a:pt x="1231900" y="3340002"/>
                  </a:lnTo>
                  <a:cubicBezTo>
                    <a:pt x="1130300" y="3340002"/>
                    <a:pt x="127000" y="3416202"/>
                    <a:pt x="127000" y="3416202"/>
                  </a:cubicBezTo>
                  <a:lnTo>
                    <a:pt x="0" y="3314602"/>
                  </a:lnTo>
                  <a:lnTo>
                    <a:pt x="0" y="0"/>
                  </a:lnTo>
                  <a:lnTo>
                    <a:pt x="5780848" y="0"/>
                  </a:lnTo>
                  <a:lnTo>
                    <a:pt x="5780848" y="3314602"/>
                  </a:lnTo>
                  <a:lnTo>
                    <a:pt x="12700" y="3314602"/>
                  </a:lnTo>
                  <a:lnTo>
                    <a:pt x="12700" y="3301902"/>
                  </a:lnTo>
                  <a:lnTo>
                    <a:pt x="5768148" y="3301902"/>
                  </a:lnTo>
                  <a:lnTo>
                    <a:pt x="5768148" y="12700"/>
                  </a:lnTo>
                  <a:lnTo>
                    <a:pt x="12700" y="12700"/>
                  </a:lnTo>
                  <a:lnTo>
                    <a:pt x="12700" y="3314602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546255" y="114403"/>
              <a:ext cx="7169285" cy="3924916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>
                <a:lnSpc>
                  <a:spcPts val="2674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STEP 2 : POSE IDENTIFICATION</a:t>
              </a:r>
            </a:p>
            <a:p>
              <a:pPr>
                <a:lnSpc>
                  <a:spcPts val="2674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 </a:t>
              </a:r>
            </a:p>
            <a:p>
              <a:pPr marL="342900" indent="-342900">
                <a:lnSpc>
                  <a:spcPts val="2674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identifying the pose of the user by using all points for recognition</a:t>
              </a:r>
            </a:p>
            <a:p>
              <a:pPr marL="342900" indent="-342900">
                <a:lnSpc>
                  <a:spcPts val="2674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 x, y, z used to determine the structure of the body.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3757023" y="-5295251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3798758" y="6595630"/>
            <a:ext cx="9616527" cy="87597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2884943"/>
            <a:ext cx="18288000" cy="49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This function classifies yoga poses depending upon the angles of various body joints.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      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     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ARGUMENTS USED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landmarks: A list of detected landmarks of the person whose pose needs to be classified.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</a:rPr>
              <a:t>output_image</a:t>
            </a:r>
            <a:r>
              <a:rPr lang="en-US" sz="2800" dirty="0">
                <a:solidFill>
                  <a:srgbClr val="000000"/>
                </a:solidFill>
                <a:latin typeface="Canva Sans"/>
              </a:rPr>
              <a:t>: A image of the person with the detected pose landmarks drawn.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 display: A </a:t>
            </a:r>
            <a:r>
              <a:rPr lang="en-US" sz="2800" dirty="0" err="1">
                <a:solidFill>
                  <a:srgbClr val="000000"/>
                </a:solidFill>
                <a:latin typeface="Canva Sans"/>
              </a:rPr>
              <a:t>boolean</a:t>
            </a:r>
            <a:r>
              <a:rPr lang="en-US" sz="2800" dirty="0">
                <a:solidFill>
                  <a:srgbClr val="000000"/>
                </a:solidFill>
                <a:latin typeface="Canva Sans"/>
              </a:rPr>
              <a:t> value that is if set to true the function displays the resultant image with the          pose label written on it and returns nothing.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3757023" y="-5295251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3798758" y="6595630"/>
            <a:ext cx="9616527" cy="8759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437" r="16437" b="7795"/>
          <a:stretch>
            <a:fillRect/>
          </a:stretch>
        </p:blipFill>
        <p:spPr>
          <a:xfrm>
            <a:off x="8002392" y="4832785"/>
            <a:ext cx="2773962" cy="54542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071" r="15838" b="4558"/>
          <a:stretch>
            <a:fillRect/>
          </a:stretch>
        </p:blipFill>
        <p:spPr>
          <a:xfrm>
            <a:off x="304800" y="4991100"/>
            <a:ext cx="7412122" cy="51203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256" r="12669" b="6878"/>
          <a:stretch>
            <a:fillRect/>
          </a:stretch>
        </p:blipFill>
        <p:spPr>
          <a:xfrm>
            <a:off x="10971753" y="6043418"/>
            <a:ext cx="6287547" cy="30329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9724" y="2171858"/>
            <a:ext cx="17259300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Output Image: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The image with the detected pose landmarks drawn and pose label written.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Label: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The classified pose label of the person in the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output_image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5845" y="904875"/>
            <a:ext cx="8256310" cy="82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1"/>
              </a:lnSpc>
              <a:spcBef>
                <a:spcPct val="0"/>
              </a:spcBef>
            </a:pPr>
            <a:r>
              <a:rPr lang="en-US" sz="4665">
                <a:solidFill>
                  <a:srgbClr val="000000"/>
                </a:solidFill>
                <a:latin typeface="Canva Sans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3757023" y="-5295251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3798758" y="6595630"/>
            <a:ext cx="9616527" cy="87597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2884943"/>
            <a:ext cx="18288000" cy="96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41681" y="440545"/>
            <a:ext cx="10051686" cy="115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6"/>
              </a:lnSpc>
            </a:pPr>
            <a:r>
              <a:rPr lang="en-US" sz="5400" dirty="0">
                <a:solidFill>
                  <a:srgbClr val="000000"/>
                </a:solidFill>
                <a:latin typeface="Canva Sans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041E2-35DC-B0E7-EA74-CFCCF2B8B9F9}"/>
              </a:ext>
            </a:extLst>
          </p:cNvPr>
          <p:cNvSpPr txBox="1"/>
          <p:nvPr/>
        </p:nvSpPr>
        <p:spPr>
          <a:xfrm>
            <a:off x="1676400" y="3346863"/>
            <a:ext cx="1536595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4000" dirty="0"/>
              <a:t>A developed system which consists of a pipeline for pose identification and then point localization on human body followed by a error identification process aims at helping people to perform yoga in a correct manner on their own and prevent injuries that can happen due to incorrect practices in yoga.</a:t>
            </a:r>
          </a:p>
        </p:txBody>
      </p:sp>
    </p:spTree>
    <p:extLst>
      <p:ext uri="{BB962C8B-B14F-4D97-AF65-F5344CB8AC3E}">
        <p14:creationId xmlns:p14="http://schemas.microsoft.com/office/powerpoint/2010/main" val="65176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3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33461" y="2053811"/>
            <a:ext cx="7052072" cy="61793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6185" y="2221396"/>
            <a:ext cx="7347276" cy="370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61"/>
              </a:lnSpc>
            </a:pPr>
            <a:r>
              <a:rPr lang="en-US" sz="14261">
                <a:solidFill>
                  <a:srgbClr val="F6F6E9"/>
                </a:solidFill>
                <a:latin typeface="Libre Franklin Black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24600" y="2378066"/>
            <a:ext cx="5270005" cy="53232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8788792"/>
            <a:ext cx="7315200" cy="10507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68606" y="1251024"/>
            <a:ext cx="11408019" cy="98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5"/>
              </a:lnSpc>
            </a:pPr>
            <a:r>
              <a:rPr lang="en-US" sz="3200" dirty="0">
                <a:solidFill>
                  <a:srgbClr val="F6F6E9"/>
                </a:solidFill>
                <a:latin typeface="Imprint MT Shadow" panose="04020605060303030202" pitchFamily="82" charset="0"/>
              </a:rPr>
              <a:t>YOGA POSE DETECTION AND CLASSIFICATION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0" y="7775868"/>
            <a:ext cx="5186040" cy="62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496" dirty="0">
                <a:solidFill>
                  <a:srgbClr val="F6F6E9"/>
                </a:solidFill>
                <a:latin typeface="Laguna"/>
              </a:rPr>
              <a:t>BY ZEEL RATHI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15015" y="8639662"/>
            <a:ext cx="731520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6F6E9"/>
                </a:solidFill>
                <a:latin typeface="Canva Sans"/>
              </a:rPr>
              <a:t>AIML- SEM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493152" y="6808516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78838" y="1264751"/>
            <a:ext cx="77975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1558" y="133350"/>
            <a:ext cx="7045258" cy="140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dirty="0">
                <a:solidFill>
                  <a:srgbClr val="000000"/>
                </a:solidFill>
                <a:latin typeface="Canva Sans"/>
              </a:rPr>
              <a:t>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730" y="1665906"/>
            <a:ext cx="9894834" cy="7427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1. INTRODUCTION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2. DEFINITION PROBLEM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3. OBJECTIVE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4. DATASETS DESCRIPTION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5. LITERATURE SURVEY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6. WORKFLOW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7. METHODOLOGY</a:t>
            </a:r>
          </a:p>
          <a:p>
            <a:pPr marL="561339" lvl="1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8.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" y="3691918"/>
            <a:ext cx="11342633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07827">
            <a:off x="-3043824" y="-5472802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07827">
            <a:off x="15424753" y="7030176"/>
            <a:ext cx="8152089" cy="74258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8034482"/>
            <a:ext cx="4255340" cy="22525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3616" b="3616"/>
          <a:stretch>
            <a:fillRect/>
          </a:stretch>
        </p:blipFill>
        <p:spPr>
          <a:xfrm>
            <a:off x="-190725" y="2593315"/>
            <a:ext cx="6547429" cy="27025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1103" y="611278"/>
            <a:ext cx="9205793" cy="146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6600" dirty="0">
                <a:solidFill>
                  <a:srgbClr val="000000"/>
                </a:solidFill>
                <a:latin typeface="Garet Book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0164" y="3395032"/>
            <a:ext cx="4408919" cy="1361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4"/>
              </a:lnSpc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It is important to practice</a:t>
            </a:r>
          </a:p>
          <a:p>
            <a:pPr>
              <a:lnSpc>
                <a:spcPts val="2674"/>
              </a:lnSpc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yoga poses accurately as any</a:t>
            </a:r>
          </a:p>
          <a:p>
            <a:pPr>
              <a:lnSpc>
                <a:spcPts val="2674"/>
              </a:lnSpc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abnormal posture tends to cause harm.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7749" y="6592273"/>
            <a:ext cx="7363109" cy="107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An AI-based system 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helps to identify yoga poses and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 gives feedback or suggestions to users.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t="8755" b="8755"/>
          <a:stretch>
            <a:fillRect/>
          </a:stretch>
        </p:blipFill>
        <p:spPr>
          <a:xfrm>
            <a:off x="8341508" y="5858848"/>
            <a:ext cx="7363109" cy="27025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t="3050" b="3050"/>
          <a:stretch>
            <a:fillRect/>
          </a:stretch>
        </p:blipFill>
        <p:spPr>
          <a:xfrm>
            <a:off x="11466167" y="2649686"/>
            <a:ext cx="6468492" cy="27025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t="7105" b="7105"/>
          <a:stretch>
            <a:fillRect/>
          </a:stretch>
        </p:blipFill>
        <p:spPr>
          <a:xfrm>
            <a:off x="1576004" y="5958996"/>
            <a:ext cx="7079878" cy="27025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t="2665" b="2665"/>
          <a:stretch>
            <a:fillRect/>
          </a:stretch>
        </p:blipFill>
        <p:spPr>
          <a:xfrm>
            <a:off x="5607194" y="2649686"/>
            <a:ext cx="6415868" cy="270252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11442" y="3467993"/>
            <a:ext cx="4254725" cy="1015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It is not always possible to have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an instructor or to join yoga classes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with nowadays lifestyle.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77800" y="3493245"/>
            <a:ext cx="5056859" cy="1015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Person must follow the proper 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guidelines to gain maximum benefit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from following a particular yoga routine.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7520" y="6601798"/>
            <a:ext cx="4935141" cy="13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Increasing demand for the development 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of computer-assisted training systems </a:t>
            </a:r>
          </a:p>
          <a:p>
            <a:pPr>
              <a:lnSpc>
                <a:spcPts val="2674"/>
              </a:lnSpc>
              <a:spcBef>
                <a:spcPct val="0"/>
              </a:spcBef>
            </a:pPr>
            <a:r>
              <a:rPr lang="en-US" sz="1910" dirty="0">
                <a:solidFill>
                  <a:srgbClr val="000000"/>
                </a:solidFill>
                <a:latin typeface="Canva Sans"/>
              </a:rPr>
              <a:t> from the practitioner side to help them to improve their knowledge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797781" y="6279248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6845" y="4850283"/>
            <a:ext cx="948004" cy="9028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72050" y="437363"/>
            <a:ext cx="1190470" cy="21743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9359" y="1873152"/>
            <a:ext cx="5535565" cy="79079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26847" y="320847"/>
            <a:ext cx="8382225" cy="1217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11"/>
              </a:lnSpc>
            </a:pPr>
            <a:r>
              <a:rPr lang="en-US" sz="5400" dirty="0">
                <a:solidFill>
                  <a:srgbClr val="000000"/>
                </a:solidFill>
                <a:latin typeface="Canva Sans"/>
              </a:rPr>
              <a:t>PROBLEM DEFINATION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48823" y="1786968"/>
            <a:ext cx="5535565" cy="7907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83571" y="1873152"/>
            <a:ext cx="5535565" cy="79079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3721" y="4426300"/>
            <a:ext cx="15213449" cy="100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077" lvl="1" indent="-309538">
              <a:lnSpc>
                <a:spcPts val="4014"/>
              </a:lnSpc>
              <a:spcBef>
                <a:spcPct val="0"/>
              </a:spcBef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Aileron Heavy"/>
              </a:rPr>
              <a:t>Pose detection allows us to analyze the static posture of humans, which will provide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Aileron Heavy"/>
              </a:rPr>
              <a:t>        valuable information regarding posture correctness.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721" y="5955542"/>
            <a:ext cx="15188479" cy="131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860" lvl="1" indent="-273430">
              <a:lnSpc>
                <a:spcPts val="3546"/>
              </a:lnSpc>
              <a:spcBef>
                <a:spcPct val="0"/>
              </a:spcBef>
              <a:buFont typeface="Arial"/>
              <a:buChar char="•"/>
            </a:pPr>
            <a:r>
              <a:rPr lang="en-US" sz="2532">
                <a:solidFill>
                  <a:srgbClr val="FFFFFF"/>
                </a:solidFill>
                <a:latin typeface="Aileron Heavy"/>
              </a:rPr>
              <a:t> identifIcation of several state-of-the-art methods for pose estimation that accurately  estimate human poses under a variety of sensor configurations, shots, and counts of individuals per shot.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0623" y="3080788"/>
            <a:ext cx="14843350" cy="8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374" lvl="1" indent="-282687">
              <a:lnSpc>
                <a:spcPts val="3666"/>
              </a:lnSpc>
              <a:spcBef>
                <a:spcPct val="0"/>
              </a:spcBef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Aileron Heavy"/>
              </a:rPr>
              <a:t>Human pose detection is a computer vision technique used to predict the position/pose</a:t>
            </a:r>
          </a:p>
          <a:p>
            <a:pPr>
              <a:lnSpc>
                <a:spcPts val="3666"/>
              </a:lnSpc>
              <a:spcBef>
                <a:spcPct val="0"/>
              </a:spcBef>
            </a:pPr>
            <a:r>
              <a:rPr lang="en-US" sz="2618">
                <a:solidFill>
                  <a:srgbClr val="FFFFFF"/>
                </a:solidFill>
                <a:latin typeface="Aileron Heavy"/>
              </a:rPr>
              <a:t>        or joint position of a part of the human body.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309" y="7475732"/>
            <a:ext cx="14933664" cy="138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898" lvl="1" indent="-287949">
              <a:lnSpc>
                <a:spcPts val="3734"/>
              </a:lnSpc>
              <a:spcBef>
                <a:spcPct val="0"/>
              </a:spcBef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Aileron Heavy"/>
              </a:rPr>
              <a:t>Human pose detection has benefited from deep learning, with significant</a:t>
            </a:r>
          </a:p>
          <a:p>
            <a:pPr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latin typeface="Aileron Heavy"/>
              </a:rPr>
              <a:t>        performance improvements. The machine learning approach provides an</a:t>
            </a:r>
          </a:p>
          <a:p>
            <a:pPr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latin typeface="Aileron Heavy"/>
              </a:rPr>
              <a:t>        easier way to map structures than to handle dependencies between structures.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3661524" y="-4115723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4334893" y="6874420"/>
            <a:ext cx="9616527" cy="8759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96772"/>
            <a:ext cx="1973532" cy="21796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36012" y="4850313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27066" y="319798"/>
            <a:ext cx="5233868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7200" dirty="0">
                <a:solidFill>
                  <a:srgbClr val="7B3911"/>
                </a:solidFill>
                <a:latin typeface="Caladea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3384" y="2366295"/>
            <a:ext cx="14434474" cy="248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</a:pPr>
            <a:r>
              <a:rPr lang="en-US" sz="2853" dirty="0">
                <a:solidFill>
                  <a:srgbClr val="7B3911"/>
                </a:solidFill>
                <a:latin typeface="Canva Sans"/>
              </a:rPr>
              <a:t>1] DETECTING ANGLES </a:t>
            </a:r>
          </a:p>
          <a:p>
            <a:pPr>
              <a:lnSpc>
                <a:spcPts val="3995"/>
              </a:lnSpc>
            </a:pPr>
            <a:endParaRPr lang="en-US" sz="2853" dirty="0">
              <a:solidFill>
                <a:srgbClr val="7B3911"/>
              </a:solidFill>
              <a:latin typeface="Canva Sans"/>
            </a:endParaRPr>
          </a:p>
          <a:p>
            <a:pPr>
              <a:lnSpc>
                <a:spcPts val="3995"/>
              </a:lnSpc>
            </a:pPr>
            <a:r>
              <a:rPr lang="en-US" sz="2853" dirty="0">
                <a:solidFill>
                  <a:srgbClr val="7B3911"/>
                </a:solidFill>
                <a:latin typeface="Canva Sans"/>
              </a:rPr>
              <a:t>After selecting the desired pose, abnormal angles between the actual pose and the user pose are detected.</a:t>
            </a:r>
          </a:p>
          <a:p>
            <a:pPr>
              <a:lnSpc>
                <a:spcPts val="3575"/>
              </a:lnSpc>
            </a:pPr>
            <a:r>
              <a:rPr lang="en-US" sz="2553" dirty="0">
                <a:solidFill>
                  <a:srgbClr val="7B3911"/>
                </a:solidFill>
                <a:latin typeface="Canva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2958" y="5111682"/>
            <a:ext cx="12903053" cy="15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2888">
                <a:solidFill>
                  <a:srgbClr val="7B3911"/>
                </a:solidFill>
                <a:latin typeface="Canva Sans"/>
              </a:rPr>
              <a:t>2] ESTIMATING ERROR</a:t>
            </a:r>
          </a:p>
          <a:p>
            <a:pPr>
              <a:lnSpc>
                <a:spcPts val="4044"/>
              </a:lnSpc>
            </a:pPr>
            <a:endParaRPr lang="en-US" sz="2888">
              <a:solidFill>
                <a:srgbClr val="7B3911"/>
              </a:solidFill>
              <a:latin typeface="Canva Sans"/>
            </a:endParaR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7B3911"/>
                </a:solidFill>
                <a:latin typeface="Canva Sans"/>
              </a:rPr>
              <a:t>The model compares the derived key points  of user and per defined 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2958" y="7170500"/>
            <a:ext cx="14439031" cy="149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2"/>
              </a:lnSpc>
            </a:pPr>
            <a:r>
              <a:rPr lang="en-US" sz="2830">
                <a:solidFill>
                  <a:srgbClr val="7B3911"/>
                </a:solidFill>
                <a:latin typeface="Canva Sans"/>
              </a:rPr>
              <a:t>3] GENERATING FEEDBACK</a:t>
            </a:r>
          </a:p>
          <a:p>
            <a:pPr>
              <a:lnSpc>
                <a:spcPts val="3962"/>
              </a:lnSpc>
            </a:pPr>
            <a:endParaRPr lang="en-US" sz="2830">
              <a:solidFill>
                <a:srgbClr val="7B3911"/>
              </a:solidFill>
              <a:latin typeface="Canva Sans"/>
            </a:endParaRPr>
          </a:p>
          <a:p>
            <a:pPr>
              <a:lnSpc>
                <a:spcPts val="3962"/>
              </a:lnSpc>
            </a:pPr>
            <a:r>
              <a:rPr lang="en-US" sz="2830">
                <a:solidFill>
                  <a:srgbClr val="7B3911"/>
                </a:solidFill>
                <a:latin typeface="Canva Sans"/>
              </a:rPr>
              <a:t>A message will appear that directs the user to make any change to correct the error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493152" y="6808516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881345">
            <a:off x="18968900" y="8383749"/>
            <a:ext cx="2104480" cy="21071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01900" y="3647251"/>
            <a:ext cx="6801134" cy="14962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01900" y="5379551"/>
            <a:ext cx="6801134" cy="14962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01900" y="7182674"/>
            <a:ext cx="6801134" cy="14962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6172200"/>
            <a:ext cx="3615881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43159" y="0"/>
            <a:ext cx="3615881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47715" y="478160"/>
            <a:ext cx="10509502" cy="9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Canva Sans"/>
              </a:rPr>
              <a:t>DATASETS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0151" y="2039491"/>
            <a:ext cx="937927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datasets include yoga poses such as: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5390" y="3752755"/>
            <a:ext cx="2754154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TREE POSE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Vrishkhasana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29176" y="5485056"/>
            <a:ext cx="5346582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WARRIOR II POSE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Virbhadrasana - 2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9176" y="7288179"/>
            <a:ext cx="5346582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 POSE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Trikonasana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0270">
            <a:off x="14797781" y="6279248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44584" y="6986443"/>
            <a:ext cx="6998832" cy="35344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0985" y="1990729"/>
            <a:ext cx="17107859" cy="395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The dataset used for this project </a:t>
            </a:r>
          </a:p>
          <a:p>
            <a:pPr marL="798828" lvl="1" indent="-399414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There are no of photos or videos of people doing yoga poses.</a:t>
            </a:r>
          </a:p>
          <a:p>
            <a:pPr marL="798828" lvl="1" indent="-399414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The rate at which the video was recorded is 30 FPS </a:t>
            </a:r>
          </a:p>
          <a:p>
            <a:pPr marL="798828" lvl="1" indent="-399414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These videos are recorded in a room by a camera from a distance of 4 m</a:t>
            </a:r>
          </a:p>
          <a:p>
            <a:pPr marL="798828" lvl="1" indent="-399414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To trains models robustly, individuals performed these poses with few variations.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-4602674" y="-4612271"/>
            <a:ext cx="8152089" cy="742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56353">
            <a:off x="15364585" y="7946960"/>
            <a:ext cx="9616527" cy="8759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62588" y="2162584"/>
            <a:ext cx="6211295" cy="75205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0913" t="18320" r="22101" b="5268"/>
          <a:stretch>
            <a:fillRect/>
          </a:stretch>
        </p:blipFill>
        <p:spPr>
          <a:xfrm>
            <a:off x="10544901" y="3325422"/>
            <a:ext cx="5143400" cy="4322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933</Words>
  <Application>Microsoft Office PowerPoint</Application>
  <PresentationFormat>Custom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Garet Book</vt:lpstr>
      <vt:lpstr>Caladea</vt:lpstr>
      <vt:lpstr>Libre Franklin Black Bold</vt:lpstr>
      <vt:lpstr>Imprint MT Shadow</vt:lpstr>
      <vt:lpstr>Canva Sans Bold</vt:lpstr>
      <vt:lpstr>DM Sans</vt:lpstr>
      <vt:lpstr>Calibri</vt:lpstr>
      <vt:lpstr>Arial</vt:lpstr>
      <vt:lpstr>Aileron Heavy</vt:lpstr>
      <vt:lpstr>Laguna</vt:lpstr>
      <vt:lpstr>Arimo</vt:lpstr>
      <vt:lpstr>Canva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Feline Diseases Treatment Veterinary Medicine Presentation</dc:title>
  <dc:creator>ZEEL</dc:creator>
  <cp:lastModifiedBy>zeel rathi</cp:lastModifiedBy>
  <cp:revision>6</cp:revision>
  <dcterms:created xsi:type="dcterms:W3CDTF">2006-08-16T00:00:00Z</dcterms:created>
  <dcterms:modified xsi:type="dcterms:W3CDTF">2022-12-20T01:21:29Z</dcterms:modified>
  <dc:identifier>DAFRpeaS8c8</dc:identifier>
</cp:coreProperties>
</file>